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8" r:id="rId2"/>
    <p:sldId id="261" r:id="rId3"/>
    <p:sldId id="280" r:id="rId4"/>
    <p:sldId id="266" r:id="rId5"/>
    <p:sldId id="300" r:id="rId6"/>
    <p:sldId id="277" r:id="rId7"/>
    <p:sldId id="303" r:id="rId8"/>
    <p:sldId id="304" r:id="rId9"/>
    <p:sldId id="299" r:id="rId10"/>
    <p:sldId id="301" r:id="rId11"/>
    <p:sldId id="302" r:id="rId12"/>
    <p:sldId id="298" r:id="rId13"/>
    <p:sldId id="297" r:id="rId14"/>
    <p:sldId id="305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swald" panose="020B0604020202020204" charset="0"/>
      <p:regular r:id="rId21"/>
      <p:bold r:id="rId22"/>
      <p:italic r:id="rId23"/>
      <p:boldItalic r:id="rId24"/>
    </p:embeddedFont>
    <p:embeddedFont>
      <p:font typeface="Sansation" panose="020B0604020202020204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EE"/>
    <a:srgbClr val="376092"/>
    <a:srgbClr val="085B99"/>
    <a:srgbClr val="41B9E1"/>
    <a:srgbClr val="FDB913"/>
    <a:srgbClr val="B9461E"/>
    <a:srgbClr val="DC5326"/>
    <a:srgbClr val="BEBEBE"/>
    <a:srgbClr val="B4B4B4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2819" autoAdjust="0"/>
  </p:normalViewPr>
  <p:slideViewPr>
    <p:cSldViewPr>
      <p:cViewPr varScale="1">
        <p:scale>
          <a:sx n="168" d="100"/>
          <a:sy n="168" d="100"/>
        </p:scale>
        <p:origin x="730" y="7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2E8D0-E463-4FD5-B29E-35A4F9492BD6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7487-E079-44DF-81F9-9DA95B1B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45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7487-E079-44DF-81F9-9DA95B1BDA7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9000">
              <a:schemeClr val="accent1">
                <a:lumMod val="0"/>
                <a:lumOff val="100000"/>
              </a:schemeClr>
            </a:gs>
            <a:gs pos="100000">
              <a:srgbClr val="0070C0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1752312"/>
            <a:ext cx="9144002" cy="1638877"/>
          </a:xfrm>
          <a:prstGeom prst="rect">
            <a:avLst/>
          </a:prstGeom>
          <a:gradFill flip="none" rotWithShape="1">
            <a:gsLst>
              <a:gs pos="0">
                <a:srgbClr val="085B99">
                  <a:shade val="30000"/>
                  <a:satMod val="115000"/>
                </a:srgbClr>
              </a:gs>
              <a:gs pos="50000">
                <a:srgbClr val="085B99">
                  <a:shade val="67500"/>
                  <a:satMod val="115000"/>
                </a:srgbClr>
              </a:gs>
              <a:gs pos="100000">
                <a:srgbClr val="085B99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326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20947" y="1752312"/>
            <a:ext cx="6870024" cy="163887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41B9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326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63600" y="1885949"/>
            <a:ext cx="5161550" cy="1645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Meg Peterson         Andy Shi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Kip Madden        Justin Boggs</a:t>
            </a:r>
          </a:p>
        </p:txBody>
      </p:sp>
    </p:spTree>
    <p:extLst>
      <p:ext uri="{BB962C8B-B14F-4D97-AF65-F5344CB8AC3E}">
        <p14:creationId xmlns:p14="http://schemas.microsoft.com/office/powerpoint/2010/main" val="26413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71">
        <p14:flythrough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2" grpId="0" animBg="1"/>
      <p:bldP spid="5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1E3BA-9442-4BEC-8BCB-6AFFC648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-35961"/>
            <a:ext cx="6172200" cy="52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5F1EFD-7EDD-4CBD-887C-E27BA2F2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54" y="0"/>
            <a:ext cx="74126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2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101F94B3-C48E-4AB4-A3E5-536083F44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149"/>
            <a:ext cx="8297636" cy="40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3426B-80E5-4BA0-ACF4-2A169F73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-8226"/>
            <a:ext cx="7315200" cy="51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0800" y="285750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372B0-7B25-4A61-97C6-67E3ED480AC2}"/>
              </a:ext>
            </a:extLst>
          </p:cNvPr>
          <p:cNvSpPr txBox="1"/>
          <p:nvPr/>
        </p:nvSpPr>
        <p:spPr>
          <a:xfrm>
            <a:off x="1447800" y="1504950"/>
            <a:ext cx="6477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Culture </a:t>
            </a:r>
            <a:r>
              <a:rPr lang="en-US" sz="4400" dirty="0">
                <a:solidFill>
                  <a:schemeClr val="accent2"/>
                </a:solidFill>
                <a:latin typeface="Oswald" pitchFamily="50"/>
              </a:rPr>
              <a:t>does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appear to influence rate of spread of the Corona virus. Specifically the degree of </a:t>
            </a:r>
            <a:r>
              <a:rPr lang="en-US" sz="4400" dirty="0">
                <a:solidFill>
                  <a:srgbClr val="FFFF00"/>
                </a:solidFill>
                <a:latin typeface="Oswald" pitchFamily="50"/>
              </a:rPr>
              <a:t>Individualism</a:t>
            </a:r>
          </a:p>
        </p:txBody>
      </p:sp>
    </p:spTree>
    <p:extLst>
      <p:ext uri="{BB962C8B-B14F-4D97-AF65-F5344CB8AC3E}">
        <p14:creationId xmlns:p14="http://schemas.microsoft.com/office/powerpoint/2010/main" val="28583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3460697"/>
            <a:ext cx="9144000" cy="729329"/>
            <a:chOff x="0" y="3460697"/>
            <a:chExt cx="9144000" cy="72932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352">
              <a:off x="3205476" y="4022946"/>
              <a:ext cx="2938716" cy="16707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13393">
              <a:off x="74829" y="4022947"/>
              <a:ext cx="2938716" cy="16707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3460697"/>
              <a:ext cx="9144000" cy="60481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75000"/>
                  </a:schemeClr>
                </a:gs>
                <a:gs pos="92000">
                  <a:schemeClr val="bg1"/>
                </a:gs>
                <a:gs pos="33000">
                  <a:schemeClr val="bg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520" y="503106"/>
            <a:ext cx="403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C00000"/>
                </a:solidFill>
                <a:latin typeface="Oswald" pitchFamily="50"/>
              </a:rPr>
              <a:t>Covid</a:t>
            </a:r>
            <a:endParaRPr lang="en-US" sz="8000" dirty="0">
              <a:solidFill>
                <a:srgbClr val="C00000"/>
              </a:solidFill>
              <a:latin typeface="Oswald" pitchFamily="50"/>
            </a:endParaRPr>
          </a:p>
          <a:p>
            <a:pPr algn="ctr"/>
            <a:r>
              <a:rPr lang="en-US" sz="8000" dirty="0">
                <a:solidFill>
                  <a:srgbClr val="C00000"/>
                </a:solidFill>
                <a:latin typeface="Oswald" pitchFamily="50"/>
              </a:rPr>
              <a:t>Culture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4568" y="282419"/>
            <a:ext cx="37643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Can your countries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individualism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harm you?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3510836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SMU Data Science Project 2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485" y="2444127"/>
            <a:ext cx="2285315" cy="250445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87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">
        <p14:ferris dir="l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400" y="195647"/>
            <a:ext cx="4239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Initial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7B5E9-DB99-4CD2-A161-2FB09B1B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18922"/>
            <a:ext cx="6524151" cy="41719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334000" y="2571750"/>
            <a:ext cx="21688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baseline="30000" dirty="0">
                <a:solidFill>
                  <a:srgbClr val="FF0000"/>
                </a:solidFill>
                <a:latin typeface="Sansation" panose="020B0604020202020204"/>
              </a:rPr>
              <a:t>Confirmed </a:t>
            </a:r>
            <a:r>
              <a:rPr lang="en-US" sz="3200" b="1" baseline="30000" dirty="0" err="1">
                <a:solidFill>
                  <a:srgbClr val="FF0000"/>
                </a:solidFill>
                <a:latin typeface="Sansation" panose="020B0604020202020204"/>
              </a:rPr>
              <a:t>Covid</a:t>
            </a:r>
            <a:r>
              <a:rPr lang="en-US" sz="3200" b="1" baseline="30000" dirty="0">
                <a:solidFill>
                  <a:srgbClr val="FF0000"/>
                </a:solidFill>
                <a:latin typeface="Sansation" panose="020B0604020202020204"/>
              </a:rPr>
              <a:t> cases are growing exponentially – but not for all countries</a:t>
            </a:r>
          </a:p>
        </p:txBody>
      </p:sp>
    </p:spTree>
    <p:extLst>
      <p:ext uri="{BB962C8B-B14F-4D97-AF65-F5344CB8AC3E}">
        <p14:creationId xmlns:p14="http://schemas.microsoft.com/office/powerpoint/2010/main" val="234585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">
        <p14:prism dir="u" isContent="1"/>
      </p:transition>
    </mc:Choice>
    <mc:Fallback xmlns="">
      <p:transition spd="slow" advTm="177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76074" y="1504950"/>
            <a:ext cx="5029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Can the culture of a country affect the rate of new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Covid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cases?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57200" y="971550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228406"/>
            <a:ext cx="660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Culture has been quantified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77052" y="1116081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6BA9D90-9A76-4524-B2C4-B42944B2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1891"/>
            <a:ext cx="5541271" cy="2723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CE2B70-CC1B-421C-86A8-BCA89F33415E}"/>
              </a:ext>
            </a:extLst>
          </p:cNvPr>
          <p:cNvSpPr/>
          <p:nvPr/>
        </p:nvSpPr>
        <p:spPr>
          <a:xfrm>
            <a:off x="5943600" y="1622266"/>
            <a:ext cx="2971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Sansation" panose="020B0604020202020204"/>
              </a:rPr>
              <a:t>Psychologist Dr Geert Hofstede published his cultural dimensions model at the end of the 1970s, based on a decade of research. Since then, it's become an internationally recognized standard for understanding cultural differences.</a:t>
            </a:r>
            <a:endParaRPr lang="en-US" dirty="0">
              <a:latin typeface="Sansatio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308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2360" y="216473"/>
            <a:ext cx="59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Hoefstede’s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6 Cultural Dimensions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86000" y="1353110"/>
            <a:ext cx="1762811" cy="823909"/>
            <a:chOff x="1327201" y="1188661"/>
            <a:chExt cx="1762811" cy="823909"/>
          </a:xfrm>
        </p:grpSpPr>
        <p:sp>
          <p:nvSpPr>
            <p:cNvPr id="124" name="TextBox 123"/>
            <p:cNvSpPr txBox="1"/>
            <p:nvPr/>
          </p:nvSpPr>
          <p:spPr>
            <a:xfrm>
              <a:off x="1327201" y="1386758"/>
              <a:ext cx="1644599" cy="625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Degree of inequality that exists – and is accepted – between people with and without power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8470" y="1188661"/>
              <a:ext cx="176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Power Distance Index (PDI)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87268" y="2408136"/>
            <a:ext cx="1903732" cy="729673"/>
            <a:chOff x="1328469" y="2243687"/>
            <a:chExt cx="1903732" cy="729673"/>
          </a:xfrm>
        </p:grpSpPr>
        <p:sp>
          <p:nvSpPr>
            <p:cNvPr id="142" name="TextBox 141"/>
            <p:cNvSpPr txBox="1"/>
            <p:nvPr/>
          </p:nvSpPr>
          <p:spPr>
            <a:xfrm>
              <a:off x="1333724" y="2480917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Strength of ties that people have to others within their community.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328469" y="2243687"/>
              <a:ext cx="1903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rgbClr val="C00000"/>
                  </a:solidFill>
                  <a:latin typeface="Oswald" pitchFamily="50"/>
                </a:rPr>
                <a:t>Individualism vs Collectivism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87269" y="3483395"/>
            <a:ext cx="1761542" cy="862643"/>
            <a:chOff x="1328470" y="3318946"/>
            <a:chExt cx="1761542" cy="862643"/>
          </a:xfrm>
        </p:grpSpPr>
        <p:sp>
          <p:nvSpPr>
            <p:cNvPr id="148" name="TextBox 147"/>
            <p:cNvSpPr txBox="1"/>
            <p:nvPr/>
          </p:nvSpPr>
          <p:spPr>
            <a:xfrm>
              <a:off x="1333724" y="3555777"/>
              <a:ext cx="1644599" cy="625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Distribution of roles between men and women. Masculine expected to behave assertively.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328470" y="3318946"/>
              <a:ext cx="176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Masculinity vs Femininity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91200" y="1353110"/>
            <a:ext cx="1752599" cy="656332"/>
            <a:chOff x="4093319" y="1188661"/>
            <a:chExt cx="1752599" cy="656332"/>
          </a:xfrm>
        </p:grpSpPr>
        <p:sp>
          <p:nvSpPr>
            <p:cNvPr id="154" name="TextBox 153"/>
            <p:cNvSpPr txBox="1"/>
            <p:nvPr/>
          </p:nvSpPr>
          <p:spPr>
            <a:xfrm>
              <a:off x="4093319" y="1352550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This dimension describes how well people can cope with anxiety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94587" y="1188661"/>
              <a:ext cx="1751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Uncertainty Avoidance Index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13560" y="2426867"/>
            <a:ext cx="1845388" cy="988246"/>
            <a:chOff x="4094588" y="2243687"/>
            <a:chExt cx="1845388" cy="988246"/>
          </a:xfrm>
        </p:grpSpPr>
        <p:sp>
          <p:nvSpPr>
            <p:cNvPr id="160" name="TextBox 159"/>
            <p:cNvSpPr txBox="1"/>
            <p:nvPr/>
          </p:nvSpPr>
          <p:spPr>
            <a:xfrm>
              <a:off x="4126861" y="2472751"/>
              <a:ext cx="1644599" cy="75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Long-term = pragmatic, modest &amp; </a:t>
              </a:r>
              <a:r>
                <a:rPr lang="en-US" sz="1300" baseline="30000" dirty="0" err="1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thrify</a:t>
              </a:r>
              <a:endParaRPr lang="en-US" sz="1300" baseline="30000" dirty="0">
                <a:solidFill>
                  <a:schemeClr val="accent1">
                    <a:lumMod val="75000"/>
                  </a:schemeClr>
                </a:solidFill>
                <a:latin typeface="Sansation" pitchFamily="2" charset="0"/>
              </a:endParaRPr>
            </a:p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Short-term = emphasize principles, consistency &amp; truth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094588" y="2243687"/>
              <a:ext cx="18453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Long/Short Term Orientation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91200" y="3483395"/>
            <a:ext cx="1644599" cy="656332"/>
            <a:chOff x="4093319" y="3318946"/>
            <a:chExt cx="1644599" cy="656332"/>
          </a:xfrm>
        </p:grpSpPr>
        <p:sp>
          <p:nvSpPr>
            <p:cNvPr id="166" name="TextBox 165"/>
            <p:cNvSpPr txBox="1"/>
            <p:nvPr/>
          </p:nvSpPr>
          <p:spPr>
            <a:xfrm>
              <a:off x="4093319" y="3482835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Allow and encourage gratification of people’s drives and emotions.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94588" y="3318946"/>
              <a:ext cx="15428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Indulgence vs Restraint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82803" y="2271648"/>
            <a:ext cx="1129488" cy="1003977"/>
            <a:chOff x="281882" y="1158452"/>
            <a:chExt cx="1129488" cy="1003977"/>
          </a:xfrm>
        </p:grpSpPr>
        <p:grpSp>
          <p:nvGrpSpPr>
            <p:cNvPr id="5" name="Group 4"/>
            <p:cNvGrpSpPr/>
            <p:nvPr/>
          </p:nvGrpSpPr>
          <p:grpSpPr>
            <a:xfrm>
              <a:off x="281882" y="1158452"/>
              <a:ext cx="1129488" cy="1003977"/>
              <a:chOff x="281882" y="1158452"/>
              <a:chExt cx="1129488" cy="1003977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7" name="Oval 6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69" y="1319364"/>
              <a:ext cx="533539" cy="58378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682803" y="3345332"/>
            <a:ext cx="1129488" cy="1003977"/>
            <a:chOff x="3048000" y="1158452"/>
            <a:chExt cx="1129488" cy="1003977"/>
          </a:xfrm>
        </p:grpSpPr>
        <p:grpSp>
          <p:nvGrpSpPr>
            <p:cNvPr id="150" name="Group 149"/>
            <p:cNvGrpSpPr/>
            <p:nvPr/>
          </p:nvGrpSpPr>
          <p:grpSpPr>
            <a:xfrm>
              <a:off x="3048000" y="1158452"/>
              <a:ext cx="1129488" cy="1003977"/>
              <a:chOff x="281882" y="1158452"/>
              <a:chExt cx="1129488" cy="1003977"/>
            </a:xfrm>
          </p:grpSpPr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52" name="Oval 151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91" y="1389192"/>
              <a:ext cx="619745" cy="47255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214855" y="1236339"/>
            <a:ext cx="1129488" cy="1003977"/>
            <a:chOff x="3048000" y="2213478"/>
            <a:chExt cx="1129488" cy="1003977"/>
          </a:xfrm>
        </p:grpSpPr>
        <p:grpSp>
          <p:nvGrpSpPr>
            <p:cNvPr id="156" name="Group 155"/>
            <p:cNvGrpSpPr/>
            <p:nvPr/>
          </p:nvGrpSpPr>
          <p:grpSpPr>
            <a:xfrm>
              <a:off x="3048000" y="2213478"/>
              <a:ext cx="1129488" cy="1003977"/>
              <a:chOff x="281882" y="1158452"/>
              <a:chExt cx="1129488" cy="1003977"/>
            </a:xfrm>
          </p:grpSpPr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58" name="Oval 157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505" y="2407021"/>
              <a:ext cx="624638" cy="472349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214855" y="2300763"/>
            <a:ext cx="1129488" cy="1003977"/>
            <a:chOff x="5874152" y="1158452"/>
            <a:chExt cx="1129488" cy="1003977"/>
          </a:xfrm>
        </p:grpSpPr>
        <p:grpSp>
          <p:nvGrpSpPr>
            <p:cNvPr id="168" name="Group 167"/>
            <p:cNvGrpSpPr/>
            <p:nvPr/>
          </p:nvGrpSpPr>
          <p:grpSpPr>
            <a:xfrm>
              <a:off x="5874152" y="1158452"/>
              <a:ext cx="1129488" cy="1003977"/>
              <a:chOff x="281882" y="1158452"/>
              <a:chExt cx="1129488" cy="1003977"/>
            </a:xfrm>
          </p:grpSpPr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209" y="1364443"/>
              <a:ext cx="518478" cy="474725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214855" y="3375772"/>
            <a:ext cx="1129488" cy="1003977"/>
            <a:chOff x="5874152" y="2213478"/>
            <a:chExt cx="1129488" cy="1003977"/>
          </a:xfrm>
        </p:grpSpPr>
        <p:grpSp>
          <p:nvGrpSpPr>
            <p:cNvPr id="174" name="Group 173"/>
            <p:cNvGrpSpPr/>
            <p:nvPr/>
          </p:nvGrpSpPr>
          <p:grpSpPr>
            <a:xfrm>
              <a:off x="5874152" y="2213478"/>
              <a:ext cx="1129488" cy="1003977"/>
              <a:chOff x="281882" y="1158452"/>
              <a:chExt cx="1129488" cy="1003977"/>
            </a:xfrm>
          </p:grpSpPr>
          <p:pic>
            <p:nvPicPr>
              <p:cNvPr id="175" name="Picture 17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76" name="Oval 175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273" y="2416264"/>
              <a:ext cx="616664" cy="52219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4682803" y="1233498"/>
            <a:ext cx="1129488" cy="1003977"/>
            <a:chOff x="5874152" y="3288737"/>
            <a:chExt cx="1129488" cy="1003977"/>
          </a:xfrm>
        </p:grpSpPr>
        <p:grpSp>
          <p:nvGrpSpPr>
            <p:cNvPr id="180" name="Group 179"/>
            <p:cNvGrpSpPr/>
            <p:nvPr/>
          </p:nvGrpSpPr>
          <p:grpSpPr>
            <a:xfrm>
              <a:off x="5874152" y="3288737"/>
              <a:ext cx="1129488" cy="1003977"/>
              <a:chOff x="281882" y="1158452"/>
              <a:chExt cx="1129488" cy="1003977"/>
            </a:xfrm>
          </p:grpSpPr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82" name="Oval 181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382" y="3456264"/>
              <a:ext cx="649575" cy="574417"/>
            </a:xfrm>
            <a:prstGeom prst="rect">
              <a:avLst/>
            </a:prstGeom>
          </p:spPr>
        </p:pic>
      </p:grpSp>
      <p:cxnSp>
        <p:nvCxnSpPr>
          <p:cNvPr id="187" name="Straight Connector 186"/>
          <p:cNvCxnSpPr/>
          <p:nvPr/>
        </p:nvCxnSpPr>
        <p:spPr>
          <a:xfrm>
            <a:off x="477052" y="1021195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25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u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836" y="211454"/>
            <a:ext cx="3553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Get the Data…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0FBC9-1023-4BB8-B31F-3A9901D7201F}"/>
              </a:ext>
            </a:extLst>
          </p:cNvPr>
          <p:cNvSpPr/>
          <p:nvPr/>
        </p:nvSpPr>
        <p:spPr>
          <a:xfrm>
            <a:off x="2472019" y="1908630"/>
            <a:ext cx="25631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Confirmed Cases &amp; Testing (Snapshot of a day) [Worldometer.org]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FA8F2-3C1D-4E86-9686-E50FB149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76" y="152400"/>
            <a:ext cx="2457690" cy="1504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7E879-D94E-4841-8BBB-FC8684FA8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201" y="1340579"/>
            <a:ext cx="2000250" cy="95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33F41-9E3B-4729-9D3C-FB0A08924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90" y="1657350"/>
            <a:ext cx="2176949" cy="1725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9E78D5-4018-4CEB-BF41-1D37D43B3729}"/>
              </a:ext>
            </a:extLst>
          </p:cNvPr>
          <p:cNvSpPr/>
          <p:nvPr/>
        </p:nvSpPr>
        <p:spPr>
          <a:xfrm>
            <a:off x="6491341" y="266084"/>
            <a:ext cx="21718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Covid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Confirmed Cases (Daily per Country) [Our World in Data.org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E06E1-0F18-44F8-B741-816303975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99918"/>
            <a:ext cx="2563182" cy="62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BEA746-B754-469C-B866-DF4F7D4B5242}"/>
              </a:ext>
            </a:extLst>
          </p:cNvPr>
          <p:cNvSpPr/>
          <p:nvPr/>
        </p:nvSpPr>
        <p:spPr>
          <a:xfrm>
            <a:off x="4786245" y="2520328"/>
            <a:ext cx="22098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Country Data (static) United Nations Statistics Division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51EA73-69A7-49B1-92E5-61D5FCBC1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711" y="2603438"/>
            <a:ext cx="1695450" cy="1749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3F3A42-286A-4521-9D9A-92A3D6845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3729570"/>
            <a:ext cx="1839050" cy="1027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656B84-2AA9-4E38-B115-2C893D209AED}"/>
              </a:ext>
            </a:extLst>
          </p:cNvPr>
          <p:cNvSpPr/>
          <p:nvPr/>
        </p:nvSpPr>
        <p:spPr>
          <a:xfrm>
            <a:off x="1888844" y="4071758"/>
            <a:ext cx="256318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Cultural Dimension Data (static)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Hoefstede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0952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05037"/>
            <a:ext cx="3054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Tidy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DFF946-03F3-4047-B219-F891EAAC6CD8}"/>
              </a:ext>
            </a:extLst>
          </p:cNvPr>
          <p:cNvSpPr/>
          <p:nvPr/>
        </p:nvSpPr>
        <p:spPr>
          <a:xfrm>
            <a:off x="373692" y="1276350"/>
            <a:ext cx="3962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Tidy data is an alternative name for the common statistical form called a model matrix or data matrix.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25404-937A-4F24-A7AA-C9A88678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980" y="510632"/>
            <a:ext cx="4087328" cy="1815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94D0BE-962C-455D-901C-DEF063EF837B}"/>
              </a:ext>
            </a:extLst>
          </p:cNvPr>
          <p:cNvSpPr/>
          <p:nvPr/>
        </p:nvSpPr>
        <p:spPr>
          <a:xfrm>
            <a:off x="6172200" y="148183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Messy 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6778B-BC26-4621-BADA-3E6024AB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947927"/>
            <a:ext cx="4175250" cy="1815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E868D-EF53-4DE3-B343-659C208C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86150"/>
            <a:ext cx="3655005" cy="97931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2DF0164-DAD4-484A-A2D5-5147036E0FC3}"/>
              </a:ext>
            </a:extLst>
          </p:cNvPr>
          <p:cNvSpPr/>
          <p:nvPr/>
        </p:nvSpPr>
        <p:spPr>
          <a:xfrm>
            <a:off x="6621525" y="2435161"/>
            <a:ext cx="381000" cy="3976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A072952-134D-4464-954C-7DBDAE16B22C}"/>
              </a:ext>
            </a:extLst>
          </p:cNvPr>
          <p:cNvSpPr/>
          <p:nvPr/>
        </p:nvSpPr>
        <p:spPr>
          <a:xfrm>
            <a:off x="4191000" y="3714750"/>
            <a:ext cx="381000" cy="3810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1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4DBD3-86CE-4C65-ADEE-DA606E27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6" y="0"/>
            <a:ext cx="7649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54CA1"/>
      </a:accent1>
      <a:accent2>
        <a:srgbClr val="00B050"/>
      </a:accent2>
      <a:accent3>
        <a:srgbClr val="A5A5A5"/>
      </a:accent3>
      <a:accent4>
        <a:srgbClr val="FFC000"/>
      </a:accent4>
      <a:accent5>
        <a:srgbClr val="5B9BD5"/>
      </a:accent5>
      <a:accent6>
        <a:srgbClr val="FF0000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25472</TotalTime>
  <Words>291</Words>
  <Application>Microsoft Office PowerPoint</Application>
  <PresentationFormat>On-screen Show (16:9)</PresentationFormat>
  <Paragraphs>38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Oswald</vt:lpstr>
      <vt:lpstr>Calibri</vt:lpstr>
      <vt:lpstr>Sansation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Admin</dc:creator>
  <cp:lastModifiedBy>Kip Madden</cp:lastModifiedBy>
  <cp:revision>1369</cp:revision>
  <dcterms:created xsi:type="dcterms:W3CDTF">2012-07-21T07:50:53Z</dcterms:created>
  <dcterms:modified xsi:type="dcterms:W3CDTF">2020-04-18T13:41:24Z</dcterms:modified>
</cp:coreProperties>
</file>